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21"/>
  </p:notesMasterIdLst>
  <p:sldIdLst>
    <p:sldId id="256" r:id="rId2"/>
    <p:sldId id="351" r:id="rId3"/>
    <p:sldId id="332" r:id="rId4"/>
    <p:sldId id="333" r:id="rId5"/>
    <p:sldId id="334" r:id="rId6"/>
    <p:sldId id="335" r:id="rId7"/>
    <p:sldId id="336" r:id="rId8"/>
    <p:sldId id="337" r:id="rId9"/>
    <p:sldId id="338" r:id="rId10"/>
    <p:sldId id="339" r:id="rId11"/>
    <p:sldId id="340" r:id="rId12"/>
    <p:sldId id="352" r:id="rId13"/>
    <p:sldId id="341" r:id="rId14"/>
    <p:sldId id="342" r:id="rId15"/>
    <p:sldId id="344" r:id="rId16"/>
    <p:sldId id="346" r:id="rId17"/>
    <p:sldId id="347" r:id="rId18"/>
    <p:sldId id="348" r:id="rId19"/>
    <p:sldId id="35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3"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36" autoAdjust="0"/>
    <p:restoredTop sz="81250" autoAdjust="0"/>
  </p:normalViewPr>
  <p:slideViewPr>
    <p:cSldViewPr>
      <p:cViewPr varScale="1">
        <p:scale>
          <a:sx n="95" d="100"/>
          <a:sy n="95" d="100"/>
        </p:scale>
        <p:origin x="-1506"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482237"/>
            <a:ext cx="7764463" cy="3905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609224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Use of Table of Learning Curve Coefficient Values</a:t>
            </a:r>
          </a:p>
        </p:txBody>
      </p:sp>
      <p:sp>
        <p:nvSpPr>
          <p:cNvPr id="7" name="Content Placeholder 6"/>
          <p:cNvSpPr>
            <a:spLocks noGrp="1"/>
          </p:cNvSpPr>
          <p:nvPr>
            <p:ph idx="1"/>
          </p:nvPr>
        </p:nvSpPr>
        <p:spPr>
          <a:xfrm>
            <a:off x="990600" y="1219200"/>
            <a:ext cx="7696200" cy="4267200"/>
          </a:xfrm>
        </p:spPr>
        <p:txBody>
          <a:bodyPr>
            <a:noAutofit/>
          </a:bodyPr>
          <a:lstStyle/>
          <a:p>
            <a:r>
              <a:rPr lang="en-US" sz="2400" dirty="0" smtClean="0"/>
              <a:t>The </a:t>
            </a:r>
            <a:r>
              <a:rPr lang="en-US" sz="2400" dirty="0"/>
              <a:t>third approach to solving learning curve problems is to select learning curve coefficient values from a table and use them in the following formula. </a:t>
            </a:r>
            <a:endParaRPr lang="en-US" sz="2400" dirty="0" smtClean="0"/>
          </a:p>
          <a:p>
            <a:r>
              <a:rPr lang="en-US" sz="2400" dirty="0" smtClean="0"/>
              <a:t>For </a:t>
            </a:r>
            <a:r>
              <a:rPr lang="en-US" sz="2400" dirty="0"/>
              <a:t>any given value of the learning rate, and n, the number of repetitions of the task or units produced:</a:t>
            </a:r>
          </a:p>
          <a:p>
            <a:r>
              <a:rPr lang="en-US" sz="2400" dirty="0" smtClean="0"/>
              <a:t>Time </a:t>
            </a:r>
            <a:r>
              <a:rPr lang="en-US" sz="2400" dirty="0"/>
              <a:t>required nth repetition or produce the nth unit</a:t>
            </a:r>
          </a:p>
          <a:p>
            <a:r>
              <a:rPr lang="en-US" sz="2400" dirty="0" err="1"/>
              <a:t>Tn</a:t>
            </a:r>
            <a:r>
              <a:rPr lang="en-US" sz="2400" dirty="0"/>
              <a:t> = T1 x Unit time coefficient </a:t>
            </a:r>
            <a:r>
              <a:rPr lang="en-US" sz="2400" dirty="0" smtClean="0"/>
              <a:t>value</a:t>
            </a:r>
            <a:endParaRPr lang="en-US" sz="2400" dirty="0"/>
          </a:p>
          <a:p>
            <a:r>
              <a:rPr lang="en-US" sz="2400" dirty="0" smtClean="0"/>
              <a:t>Total </a:t>
            </a:r>
            <a:r>
              <a:rPr lang="en-US" sz="2400" dirty="0"/>
              <a:t>or cumulative time required to produce n units</a:t>
            </a:r>
          </a:p>
          <a:p>
            <a:r>
              <a:rPr lang="en-US" sz="2400" dirty="0" smtClean="0"/>
              <a:t>Total </a:t>
            </a:r>
            <a:r>
              <a:rPr lang="en-US" sz="2400" dirty="0"/>
              <a:t>time = T1 x Total time coefficient </a:t>
            </a:r>
            <a:r>
              <a:rPr lang="en-US" sz="2400" dirty="0" smtClean="0"/>
              <a:t>value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69562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304800"/>
          </a:xfrm>
        </p:spPr>
        <p:txBody>
          <a:bodyPr>
            <a:noAutofit/>
          </a:bodyPr>
          <a:lstStyle/>
          <a:p>
            <a:r>
              <a:rPr lang="en-US" sz="1800" dirty="0"/>
              <a:t>Use of Table of Learning Curve Coefficient </a:t>
            </a:r>
            <a:r>
              <a:rPr lang="en-US" sz="1800" dirty="0" smtClean="0"/>
              <a:t>Values (Cont’d)</a:t>
            </a:r>
            <a:endParaRPr lang="en-US" sz="1800" dirty="0"/>
          </a:p>
        </p:txBody>
      </p:sp>
      <p:sp>
        <p:nvSpPr>
          <p:cNvPr id="5" name="Slide Number Placeholder 4"/>
          <p:cNvSpPr>
            <a:spLocks noGrp="1"/>
          </p:cNvSpPr>
          <p:nvPr>
            <p:ph type="sldNum" sz="quarter" idx="12"/>
          </p:nvPr>
        </p:nvSpPr>
        <p:spPr>
          <a:xfrm>
            <a:off x="8762999" y="6553200"/>
            <a:ext cx="374301" cy="304800"/>
          </a:xfrm>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91886"/>
            <a:ext cx="5181599" cy="61616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85307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E.2</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Purple </a:t>
            </a:r>
            <a:r>
              <a:rPr lang="en-US" sz="2400" dirty="0"/>
              <a:t>Airlines has ordered 28 small jet aircrafts from Prince Aeronautics, Inc. Prince Aeronautics has estimated that the first aircraft will require 360 days of direct labor to manufacture and assemble. From past experience on the production of similar aircrafts, Prince Aeronautics estimates that the learning rate is 75%. Estimate the number of days of direct labor:</a:t>
            </a:r>
          </a:p>
          <a:p>
            <a:pPr marL="857250" lvl="1" indent="-457200">
              <a:buFont typeface="+mj-lt"/>
              <a:buAutoNum type="alphaLcParenR"/>
            </a:pPr>
            <a:r>
              <a:rPr lang="en-US" sz="2000" dirty="0" smtClean="0"/>
              <a:t>For </a:t>
            </a:r>
            <a:r>
              <a:rPr lang="en-US" sz="2000" dirty="0"/>
              <a:t>the 15th jet aircraft</a:t>
            </a:r>
          </a:p>
          <a:p>
            <a:pPr marL="857250" lvl="1" indent="-457200">
              <a:buFont typeface="+mj-lt"/>
              <a:buAutoNum type="alphaLcParenR"/>
            </a:pPr>
            <a:r>
              <a:rPr lang="en-US" sz="2000" dirty="0" smtClean="0"/>
              <a:t>For </a:t>
            </a:r>
            <a:r>
              <a:rPr lang="en-US" sz="2000" dirty="0"/>
              <a:t>all 28 jet </a:t>
            </a:r>
            <a:r>
              <a:rPr lang="en-US" sz="2000" dirty="0" smtClean="0"/>
              <a:t>aircrafts</a:t>
            </a:r>
          </a:p>
          <a:p>
            <a:pPr marL="857250" lvl="1" indent="-457200">
              <a:buFont typeface="+mj-lt"/>
              <a:buAutoNum type="alphaLcParenR"/>
            </a:pPr>
            <a:r>
              <a:rPr lang="en-US" sz="2000" dirty="0" smtClean="0"/>
              <a:t>The average number of days for the 28 jets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3849081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E.2 (Cont’d)</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Given</a:t>
            </a:r>
            <a:r>
              <a:rPr lang="en-US" sz="2400" dirty="0"/>
              <a:t>: T1 = 360 days; Learning rate = 75%</a:t>
            </a:r>
          </a:p>
          <a:p>
            <a:r>
              <a:rPr lang="en-US" sz="2400" dirty="0" smtClean="0"/>
              <a:t>a) Table </a:t>
            </a:r>
            <a:r>
              <a:rPr lang="en-US" sz="2400" dirty="0"/>
              <a:t>E.2, for n = 15 and learning rate of 75%,  </a:t>
            </a:r>
          </a:p>
          <a:p>
            <a:r>
              <a:rPr lang="en-US" sz="2400" dirty="0"/>
              <a:t>Unit time coefficient value = 0.325</a:t>
            </a:r>
          </a:p>
          <a:p>
            <a:r>
              <a:rPr lang="en-US" sz="2400" dirty="0"/>
              <a:t>Number of days required to produce the 15th unit</a:t>
            </a:r>
          </a:p>
          <a:p>
            <a:r>
              <a:rPr lang="en-US" sz="2400" dirty="0"/>
              <a:t>T15 = 360 x 0.325 = 117 days,</a:t>
            </a:r>
          </a:p>
          <a:p>
            <a:r>
              <a:rPr lang="en-US" sz="2400" dirty="0" smtClean="0"/>
              <a:t>b) Table </a:t>
            </a:r>
            <a:r>
              <a:rPr lang="en-US" sz="2400" dirty="0"/>
              <a:t>E.2, for n = 28 and learning rate of 75%,</a:t>
            </a:r>
          </a:p>
          <a:p>
            <a:r>
              <a:rPr lang="en-US" sz="2400" dirty="0"/>
              <a:t>Total time coefficient value = 10.955</a:t>
            </a:r>
          </a:p>
          <a:p>
            <a:r>
              <a:rPr lang="en-US" sz="2400" dirty="0" smtClean="0"/>
              <a:t>Total </a:t>
            </a:r>
            <a:r>
              <a:rPr lang="en-US" sz="2400" dirty="0"/>
              <a:t>time = 360 x 10.955 = 3,943.8 days of </a:t>
            </a:r>
            <a:r>
              <a:rPr lang="en-US" sz="2400" dirty="0" smtClean="0"/>
              <a:t>labor</a:t>
            </a:r>
            <a:endParaRPr lang="en-US" sz="2400" dirty="0"/>
          </a:p>
          <a:p>
            <a:r>
              <a:rPr lang="en-US" sz="2400" dirty="0" smtClean="0"/>
              <a:t>c)The </a:t>
            </a:r>
            <a:r>
              <a:rPr lang="en-US" sz="2400" dirty="0"/>
              <a:t>average number of days </a:t>
            </a:r>
            <a:r>
              <a:rPr lang="en-US" sz="2400" dirty="0" smtClean="0"/>
              <a:t>= </a:t>
            </a:r>
            <a:r>
              <a:rPr lang="en-US" sz="2400" dirty="0"/>
              <a:t>Total time/ n </a:t>
            </a:r>
            <a:endParaRPr lang="en-US" sz="2400" dirty="0" smtClean="0"/>
          </a:p>
          <a:p>
            <a:pPr marL="0" indent="0">
              <a:buNone/>
            </a:pPr>
            <a:r>
              <a:rPr lang="en-US" sz="2400" dirty="0"/>
              <a:t> </a:t>
            </a:r>
            <a:r>
              <a:rPr lang="en-US" sz="2400" dirty="0" smtClean="0"/>
              <a:t>                                                      = 3,943.8/28</a:t>
            </a:r>
          </a:p>
          <a:p>
            <a:pPr marL="0" indent="0">
              <a:buNone/>
            </a:pPr>
            <a:r>
              <a:rPr lang="en-US" sz="2400" dirty="0"/>
              <a:t> </a:t>
            </a:r>
            <a:r>
              <a:rPr lang="en-US" sz="2400" dirty="0" smtClean="0"/>
              <a:t>                                                      </a:t>
            </a:r>
            <a:r>
              <a:rPr lang="en-US" sz="2400" dirty="0"/>
              <a:t>= 140.85 or 141 </a:t>
            </a:r>
            <a:r>
              <a:rPr lang="en-US" sz="2400" dirty="0" smtClean="0"/>
              <a:t>days</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5761837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 Considerations for Employing Learning Curves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First</a:t>
            </a:r>
            <a:r>
              <a:rPr lang="en-US" sz="2400" dirty="0"/>
              <a:t>, it is important to note that different production features will affect the degree of learning that takes place (i.e., the learning rate). </a:t>
            </a:r>
            <a:endParaRPr lang="en-US" sz="2400" dirty="0" smtClean="0"/>
          </a:p>
          <a:p>
            <a:r>
              <a:rPr lang="en-US" sz="2400" dirty="0" smtClean="0"/>
              <a:t>Second </a:t>
            </a:r>
            <a:r>
              <a:rPr lang="en-US" sz="2400" dirty="0"/>
              <a:t>factor to consider is that a company may decide to first conduct work sampling on their production assemblies to examine the various assembly or manufacturing systems and determine where the greatest opportunities for learning, and applying learning curves, are centered.  </a:t>
            </a:r>
            <a:endParaRPr lang="en-US" sz="2400" dirty="0" smtClean="0"/>
          </a:p>
          <a:p>
            <a:r>
              <a:rPr lang="en-US" sz="2400" dirty="0" smtClean="0"/>
              <a:t>Finally</a:t>
            </a:r>
            <a:r>
              <a:rPr lang="en-US" sz="2400" dirty="0"/>
              <a:t>, it is also important to note that to be the most effective, learning curves should be applied to production lines that have </a:t>
            </a:r>
            <a:r>
              <a:rPr lang="en-US" sz="2400" dirty="0" smtClean="0"/>
              <a:t>rather </a:t>
            </a:r>
            <a:r>
              <a:rPr lang="en-US" sz="2400" dirty="0"/>
              <a:t>than production lines that are still being modified or improved.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314644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smtClean="0"/>
              <a:t>Learning Curves in Cost Estimation</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Cost </a:t>
            </a:r>
            <a:r>
              <a:rPr lang="en-US" sz="2400" dirty="0"/>
              <a:t>estimation, particularly for labor hours, often assumes a uniform rate at which work is done. </a:t>
            </a:r>
            <a:endParaRPr lang="en-US" sz="2400" dirty="0" smtClean="0"/>
          </a:p>
          <a:p>
            <a:r>
              <a:rPr lang="en-US" sz="2400" dirty="0" smtClean="0"/>
              <a:t>When </a:t>
            </a:r>
            <a:r>
              <a:rPr lang="en-US" sz="2400" dirty="0"/>
              <a:t>performing multiple activities, the amount of time necessary to complete the first activity is not significantly different from the time necessary to complete the nth activity. </a:t>
            </a:r>
            <a:endParaRPr lang="en-US" sz="2400" dirty="0" smtClean="0"/>
          </a:p>
          <a:p>
            <a:r>
              <a:rPr lang="en-US" sz="2400" dirty="0" smtClean="0"/>
              <a:t>In </a:t>
            </a:r>
            <a:r>
              <a:rPr lang="en-US" sz="2400" dirty="0"/>
              <a:t>software development, it is considered standard practice to estimate each activity cost independently of other related activities with which the programmer is involved. </a:t>
            </a:r>
            <a:endParaRPr lang="en-US" sz="24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65284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E.3</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The </a:t>
            </a:r>
            <a:r>
              <a:rPr lang="en-US" sz="2400" dirty="0"/>
              <a:t>worker must do a total of 15 of these activities to reach the steady state. The time estimated to perform the 15th iteration </a:t>
            </a:r>
            <a:r>
              <a:rPr lang="en-US" sz="2400" dirty="0" smtClean="0"/>
              <a:t>is </a:t>
            </a:r>
            <a:r>
              <a:rPr lang="en-US" sz="2400" dirty="0"/>
              <a:t>1 hour, and the construction firm knows from past experience the learning rate for this highly repetitive activity is 70%. The cost of labor is $35 an hour. Using this information, calculate:</a:t>
            </a:r>
          </a:p>
          <a:p>
            <a:pPr lvl="1">
              <a:buNone/>
            </a:pPr>
            <a:r>
              <a:rPr lang="en-US" sz="2000" dirty="0"/>
              <a:t>a. The estimated time </a:t>
            </a:r>
            <a:r>
              <a:rPr lang="en-US" sz="2000" dirty="0" smtClean="0"/>
              <a:t>necessary to </a:t>
            </a:r>
            <a:r>
              <a:rPr lang="en-US" sz="2000" dirty="0"/>
              <a:t>complete the first activity</a:t>
            </a:r>
          </a:p>
          <a:p>
            <a:pPr lvl="1">
              <a:buNone/>
            </a:pPr>
            <a:r>
              <a:rPr lang="en-US" sz="2000" dirty="0"/>
              <a:t>b. The direct total labor cost for 15 iterations of these </a:t>
            </a:r>
            <a:r>
              <a:rPr lang="en-US" sz="2000" dirty="0" smtClean="0"/>
              <a:t>activities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601196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E.3 (Cont’d)</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Given</a:t>
            </a:r>
            <a:r>
              <a:rPr lang="en-US" sz="2400" dirty="0"/>
              <a:t>: Learning Rate = 0.70; T15 = 1 hour; Direct labor Cost = $35/hour</a:t>
            </a:r>
          </a:p>
          <a:p>
            <a:r>
              <a:rPr lang="en-US" sz="2400" dirty="0" smtClean="0"/>
              <a:t>b </a:t>
            </a:r>
            <a:r>
              <a:rPr lang="en-US" sz="2400" dirty="0"/>
              <a:t>= ln 0.70/ln2 = -0.3567/0.6931 = -0.5146</a:t>
            </a:r>
          </a:p>
          <a:p>
            <a:r>
              <a:rPr lang="en-US" sz="2400" dirty="0"/>
              <a:t>As, </a:t>
            </a:r>
            <a:r>
              <a:rPr lang="en-US" sz="2400" dirty="0" err="1"/>
              <a:t>Tn</a:t>
            </a:r>
            <a:r>
              <a:rPr lang="en-US" sz="2400" dirty="0"/>
              <a:t> = T1 x </a:t>
            </a:r>
            <a:r>
              <a:rPr lang="en-US" sz="2400" dirty="0" err="1"/>
              <a:t>nb</a:t>
            </a:r>
            <a:r>
              <a:rPr lang="en-US" sz="2400" dirty="0"/>
              <a:t>, we have</a:t>
            </a:r>
          </a:p>
          <a:p>
            <a:r>
              <a:rPr lang="en-US" sz="2400" dirty="0"/>
              <a:t>T15 = 1 =T1 x (15)-0.5146; Hence, T1= 1 / (15)-0.5146 = 4.03 hours.</a:t>
            </a:r>
          </a:p>
          <a:p>
            <a:r>
              <a:rPr lang="en-US" sz="2400" dirty="0" smtClean="0"/>
              <a:t>Table </a:t>
            </a:r>
            <a:r>
              <a:rPr lang="en-US" sz="2400" dirty="0"/>
              <a:t>E-2, for n =15, and a learning rate of 70%,</a:t>
            </a:r>
          </a:p>
          <a:p>
            <a:r>
              <a:rPr lang="en-US" sz="2400" dirty="0" smtClean="0"/>
              <a:t>Total </a:t>
            </a:r>
            <a:r>
              <a:rPr lang="en-US" sz="2400" dirty="0"/>
              <a:t>time coefficient value = 6.274</a:t>
            </a:r>
          </a:p>
          <a:p>
            <a:r>
              <a:rPr lang="en-US" sz="2400" dirty="0" smtClean="0"/>
              <a:t>Total </a:t>
            </a:r>
            <a:r>
              <a:rPr lang="en-US" sz="2400" dirty="0"/>
              <a:t>time = T1 x 6.274 = 4.03 x 6.274 = 25.28 hours.</a:t>
            </a:r>
          </a:p>
          <a:p>
            <a:r>
              <a:rPr lang="en-US" sz="2400" dirty="0"/>
              <a:t>For a labor cost of $</a:t>
            </a:r>
            <a:r>
              <a:rPr lang="en-US" sz="2400" dirty="0" smtClean="0"/>
              <a:t>35/hour</a:t>
            </a:r>
            <a:r>
              <a:rPr lang="en-US" sz="2400" dirty="0"/>
              <a:t>, the total labor cost is:</a:t>
            </a:r>
          </a:p>
          <a:p>
            <a:r>
              <a:rPr lang="en-US" sz="2400" dirty="0" smtClean="0"/>
              <a:t>Total </a:t>
            </a:r>
            <a:r>
              <a:rPr lang="en-US" sz="2400" dirty="0"/>
              <a:t>labor cost = 25.28 x $35 = $884.80</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0867238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smtClean="0"/>
              <a:t>Limitations of Learning Curves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Learning </a:t>
            </a:r>
            <a:r>
              <a:rPr lang="en-US" sz="2400" dirty="0"/>
              <a:t>rates differ from company to </a:t>
            </a:r>
            <a:r>
              <a:rPr lang="en-US" sz="2400" dirty="0" smtClean="0"/>
              <a:t>company.</a:t>
            </a:r>
          </a:p>
          <a:p>
            <a:r>
              <a:rPr lang="en-US" sz="2400" dirty="0" smtClean="0"/>
              <a:t>Learning curves </a:t>
            </a:r>
            <a:r>
              <a:rPr lang="en-US" sz="2400" dirty="0"/>
              <a:t>provide </a:t>
            </a:r>
            <a:r>
              <a:rPr lang="en-US" sz="2400" dirty="0" smtClean="0"/>
              <a:t>estimates </a:t>
            </a:r>
            <a:r>
              <a:rPr lang="en-US" sz="2400" dirty="0"/>
              <a:t>of actual </a:t>
            </a:r>
            <a:r>
              <a:rPr lang="en-US" sz="2400" dirty="0" smtClean="0"/>
              <a:t>times.</a:t>
            </a:r>
            <a:endParaRPr lang="en-US" sz="2400" dirty="0"/>
          </a:p>
          <a:p>
            <a:r>
              <a:rPr lang="en-US" sz="2400" dirty="0" smtClean="0"/>
              <a:t>Times </a:t>
            </a:r>
            <a:r>
              <a:rPr lang="en-US" sz="2400" dirty="0"/>
              <a:t>estimates for subsequent </a:t>
            </a:r>
            <a:r>
              <a:rPr lang="en-US" sz="2400" dirty="0" smtClean="0"/>
              <a:t>repetitions are </a:t>
            </a:r>
            <a:r>
              <a:rPr lang="en-US" sz="2400" dirty="0"/>
              <a:t>based on the time </a:t>
            </a:r>
            <a:r>
              <a:rPr lang="en-US" sz="2400" dirty="0" smtClean="0"/>
              <a:t>to </a:t>
            </a:r>
            <a:r>
              <a:rPr lang="en-US" sz="2400" dirty="0"/>
              <a:t>perform the </a:t>
            </a:r>
            <a:r>
              <a:rPr lang="en-US" sz="2400" dirty="0" smtClean="0"/>
              <a:t>first iteration.</a:t>
            </a:r>
          </a:p>
          <a:p>
            <a:r>
              <a:rPr lang="en-US" sz="2400" dirty="0" smtClean="0"/>
              <a:t>Changes </a:t>
            </a:r>
            <a:r>
              <a:rPr lang="en-US" sz="2400" dirty="0"/>
              <a:t>to workers or job design may alter the trajectory of learning </a:t>
            </a:r>
            <a:r>
              <a:rPr lang="en-US" sz="2400" dirty="0" smtClean="0"/>
              <a:t>curves.</a:t>
            </a:r>
            <a:endParaRPr lang="en-US" sz="2400" dirty="0"/>
          </a:p>
          <a:p>
            <a:r>
              <a:rPr lang="en-US" sz="2400" dirty="0" smtClean="0"/>
              <a:t>Learning </a:t>
            </a:r>
            <a:r>
              <a:rPr lang="en-US" sz="2400" dirty="0"/>
              <a:t>curves have limited use in mass production situations as the improvements </a:t>
            </a:r>
            <a:r>
              <a:rPr lang="en-US" sz="2400" dirty="0" smtClean="0"/>
              <a:t>are </a:t>
            </a:r>
            <a:r>
              <a:rPr lang="en-US" sz="2400" dirty="0"/>
              <a:t>negligible.</a:t>
            </a:r>
          </a:p>
          <a:p>
            <a:r>
              <a:rPr lang="en-US" sz="2400" dirty="0" smtClean="0"/>
              <a:t>If </a:t>
            </a:r>
            <a:r>
              <a:rPr lang="en-US" sz="2400" dirty="0"/>
              <a:t>a worker is not motivated or bored by conducting repetitive tasks, then very little learning occurs. </a:t>
            </a:r>
            <a:endParaRPr lang="en-US" sz="2400" dirty="0" smtClean="0"/>
          </a:p>
          <a:p>
            <a:r>
              <a:rPr lang="en-US" sz="2400" dirty="0" smtClean="0"/>
              <a:t>Learning </a:t>
            </a:r>
            <a:r>
              <a:rPr lang="en-US" sz="2400" dirty="0"/>
              <a:t>curves are mostly applicable to direct labor and materials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690283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763000" y="6629400"/>
            <a:ext cx="381000" cy="248697"/>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Module E: Learning Curves</a:t>
            </a:r>
            <a:endParaRPr lang="en-US" cap="none" dirty="0"/>
          </a:p>
        </p:txBody>
      </p:sp>
      <p:sp>
        <p:nvSpPr>
          <p:cNvPr id="2" name="Footer Placeholder 1"/>
          <p:cNvSpPr>
            <a:spLocks noGrp="1"/>
          </p:cNvSpPr>
          <p:nvPr>
            <p:ph type="ftr" sz="quarter" idx="11"/>
          </p:nvPr>
        </p:nvSpPr>
        <p:spPr>
          <a:xfrm>
            <a:off x="837"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2505072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Learning Objectives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Define </a:t>
            </a:r>
            <a:r>
              <a:rPr lang="en-US" sz="2400" dirty="0"/>
              <a:t>the concept of learning curves.</a:t>
            </a:r>
          </a:p>
          <a:p>
            <a:r>
              <a:rPr lang="en-US" sz="2400" dirty="0" smtClean="0"/>
              <a:t>Identify </a:t>
            </a:r>
            <a:r>
              <a:rPr lang="en-US" sz="2400" dirty="0"/>
              <a:t>the various ways to apply learning curves for operations processes.</a:t>
            </a:r>
          </a:p>
          <a:p>
            <a:r>
              <a:rPr lang="en-US" sz="2400" dirty="0" smtClean="0"/>
              <a:t>Apply </a:t>
            </a:r>
            <a:r>
              <a:rPr lang="en-US" sz="2400" dirty="0"/>
              <a:t>various approaches to solving learning curve problems. </a:t>
            </a:r>
          </a:p>
          <a:p>
            <a:r>
              <a:rPr lang="en-US" sz="2400" dirty="0" smtClean="0"/>
              <a:t>Implement </a:t>
            </a:r>
            <a:r>
              <a:rPr lang="en-US" sz="2400" dirty="0"/>
              <a:t>learning curves for cost estimation problems. </a:t>
            </a:r>
          </a:p>
          <a:p>
            <a:r>
              <a:rPr lang="en-US" sz="2400" dirty="0" smtClean="0"/>
              <a:t>Discuss </a:t>
            </a:r>
            <a:r>
              <a:rPr lang="en-US" sz="2400" dirty="0"/>
              <a:t>the advantages and limitations of learning curves.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7858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Boeing: Relying on Learning Curves for Cost Analysis and Pricing</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It </a:t>
            </a:r>
            <a:r>
              <a:rPr lang="en-US" sz="2400" dirty="0"/>
              <a:t>might cost $100 million to build the first model of a new airplane, $80 million to build the second, $64 million to make the fourth, </a:t>
            </a:r>
            <a:r>
              <a:rPr lang="en-US" sz="2400" dirty="0" smtClean="0"/>
              <a:t>etc.</a:t>
            </a:r>
          </a:p>
          <a:p>
            <a:r>
              <a:rPr lang="en-US" sz="2400" dirty="0" smtClean="0"/>
              <a:t>Plotting </a:t>
            </a:r>
            <a:r>
              <a:rPr lang="en-US" sz="2400" dirty="0"/>
              <a:t>these production costs against units of production yields a learning curve that slopes from the upper left to the lower right</a:t>
            </a:r>
            <a:r>
              <a:rPr lang="en-US" sz="2400" dirty="0" smtClean="0"/>
              <a:t>.</a:t>
            </a:r>
          </a:p>
          <a:p>
            <a:r>
              <a:rPr lang="en-US" sz="2400" dirty="0" smtClean="0"/>
              <a:t>From </a:t>
            </a:r>
            <a:r>
              <a:rPr lang="en-US" sz="2400" dirty="0"/>
              <a:t>the start of production at the Everett, Washington plant, it now takes 40 days to push a new 787 out the door.  </a:t>
            </a:r>
            <a:endParaRPr lang="en-US" sz="2400" dirty="0" smtClean="0"/>
          </a:p>
          <a:p>
            <a:r>
              <a:rPr lang="en-US" sz="2400" dirty="0" smtClean="0"/>
              <a:t>On </a:t>
            </a:r>
            <a:r>
              <a:rPr lang="en-US" sz="2400" dirty="0"/>
              <a:t>the other hand, at the Columbia, South Carolina plant, the learning curve still lags to a 56 day process</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040776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3495"/>
            <a:ext cx="7696200" cy="423705"/>
          </a:xfrm>
        </p:spPr>
        <p:txBody>
          <a:bodyPr>
            <a:noAutofit/>
          </a:bodyPr>
          <a:lstStyle/>
          <a:p>
            <a:pPr lvl="0"/>
            <a:r>
              <a:rPr lang="en-US" sz="2000" dirty="0" smtClean="0"/>
              <a:t>What  Are </a:t>
            </a:r>
            <a:r>
              <a:rPr lang="en-US" sz="2000" dirty="0" smtClean="0"/>
              <a:t>Learning Curves?</a:t>
            </a:r>
            <a:endParaRPr lang="en-US" sz="2000" dirty="0"/>
          </a:p>
        </p:txBody>
      </p:sp>
      <p:sp>
        <p:nvSpPr>
          <p:cNvPr id="7" name="Content Placeholder 6"/>
          <p:cNvSpPr>
            <a:spLocks noGrp="1"/>
          </p:cNvSpPr>
          <p:nvPr>
            <p:ph idx="1"/>
          </p:nvPr>
        </p:nvSpPr>
        <p:spPr>
          <a:xfrm>
            <a:off x="762000" y="1295400"/>
            <a:ext cx="2743200" cy="685800"/>
          </a:xfrm>
        </p:spPr>
        <p:txBody>
          <a:bodyPr>
            <a:noAutofit/>
          </a:bodyPr>
          <a:lstStyle/>
          <a:p>
            <a:r>
              <a:rPr lang="en-US" sz="1800" dirty="0" smtClean="0"/>
              <a:t>Learning curves show that as the production rate for an item doubles, the processing time per unit of that item decreases by a constant percentage. </a:t>
            </a:r>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5</a:t>
            </a:fld>
            <a:endParaRPr lang="en-US" dirty="0"/>
          </a:p>
        </p:txBody>
      </p:sp>
      <p:sp>
        <p:nvSpPr>
          <p:cNvPr id="8" name="Footer Placeholder 3"/>
          <p:cNvSpPr>
            <a:spLocks noGrp="1"/>
          </p:cNvSpPr>
          <p:nvPr>
            <p:ph type="ftr" sz="quarter" idx="11"/>
          </p:nvPr>
        </p:nvSpPr>
        <p:spPr>
          <a:xfrm>
            <a:off x="609600" y="6629400"/>
            <a:ext cx="7010400" cy="218552"/>
          </a:xfrm>
        </p:spPr>
        <p:txBody>
          <a:bodyPr/>
          <a:lstStyle/>
          <a:p>
            <a:r>
              <a:rPr lang="en-US" dirty="0" err="1" smtClean="0"/>
              <a:t>Venkataraman</a:t>
            </a:r>
            <a:r>
              <a:rPr lang="en-US" dirty="0" smtClean="0"/>
              <a:t> &amp; Pinto, Operations Management, 1e. SAGE, 2018.</a:t>
            </a:r>
            <a:endParaRPr lang="en-US" dirty="0"/>
          </a:p>
        </p:txBody>
      </p:sp>
      <p:sp>
        <p:nvSpPr>
          <p:cNvPr id="2" name="Rectangle 1"/>
          <p:cNvSpPr/>
          <p:nvPr/>
        </p:nvSpPr>
        <p:spPr>
          <a:xfrm>
            <a:off x="934496" y="4091198"/>
            <a:ext cx="2418303" cy="2031325"/>
          </a:xfrm>
          <a:prstGeom prst="rect">
            <a:avLst/>
          </a:prstGeom>
        </p:spPr>
        <p:txBody>
          <a:bodyPr wrap="square">
            <a:spAutoFit/>
          </a:bodyPr>
          <a:lstStyle/>
          <a:p>
            <a:pPr marL="285750" indent="-285750">
              <a:buFont typeface="Arial" panose="020B0604020202020204" pitchFamily="34" charset="0"/>
              <a:buChar char="•"/>
            </a:pPr>
            <a:r>
              <a:rPr lang="en-US" dirty="0"/>
              <a:t>The time reduction per repetition will steadily decrease as the number of repetitions or units produced increases.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4135" y="533400"/>
            <a:ext cx="3572969" cy="292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4134" y="3746740"/>
            <a:ext cx="3963600" cy="2924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98650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800" dirty="0" smtClean="0"/>
              <a:t> </a:t>
            </a:r>
            <a:r>
              <a:rPr lang="en-US" sz="2400" dirty="0" smtClean="0"/>
              <a:t>Applications of Learning Curves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Although uses of learning curves were known as early as 1885, they were first applied in the aircraft industry in 1936. </a:t>
            </a:r>
          </a:p>
          <a:p>
            <a:r>
              <a:rPr lang="en-US" sz="2400" dirty="0" smtClean="0"/>
              <a:t>In addition to its broad applications in the manufacturing and service sectors, learning curves have been found to be useful in specific areas which include:</a:t>
            </a:r>
          </a:p>
          <a:p>
            <a:pPr lvl="1"/>
            <a:r>
              <a:rPr lang="en-US" sz="2000" dirty="0" smtClean="0"/>
              <a:t>Workforce </a:t>
            </a:r>
            <a:r>
              <a:rPr lang="en-US" sz="2000" dirty="0"/>
              <a:t>planning and scheduling</a:t>
            </a:r>
          </a:p>
          <a:p>
            <a:pPr lvl="1"/>
            <a:r>
              <a:rPr lang="en-US" sz="2000" dirty="0" smtClean="0"/>
              <a:t>Cost </a:t>
            </a:r>
            <a:r>
              <a:rPr lang="en-US" sz="2000" dirty="0"/>
              <a:t>estimation and budgeting</a:t>
            </a:r>
          </a:p>
          <a:p>
            <a:pPr lvl="1"/>
            <a:r>
              <a:rPr lang="en-US" sz="2000" dirty="0" smtClean="0"/>
              <a:t>Procurement </a:t>
            </a:r>
            <a:r>
              <a:rPr lang="en-US" sz="2000" dirty="0"/>
              <a:t>negotiations in supply chains</a:t>
            </a:r>
          </a:p>
          <a:p>
            <a:pPr lvl="1"/>
            <a:r>
              <a:rPr lang="en-US" sz="2000" dirty="0" smtClean="0"/>
              <a:t>New </a:t>
            </a:r>
            <a:r>
              <a:rPr lang="en-US" sz="2000" dirty="0"/>
              <a:t>product </a:t>
            </a:r>
            <a:r>
              <a:rPr lang="en-US" sz="2000" dirty="0" smtClean="0"/>
              <a:t>pricing</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415469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Approaches to Solving Learning Curve Problems (Arithmetic Approach)</a:t>
            </a:r>
          </a:p>
        </p:txBody>
      </p:sp>
      <p:sp>
        <p:nvSpPr>
          <p:cNvPr id="7" name="Content Placeholder 6"/>
          <p:cNvSpPr>
            <a:spLocks noGrp="1"/>
          </p:cNvSpPr>
          <p:nvPr>
            <p:ph idx="1"/>
          </p:nvPr>
        </p:nvSpPr>
        <p:spPr>
          <a:xfrm>
            <a:off x="990600" y="1219200"/>
            <a:ext cx="7696200" cy="1981200"/>
          </a:xfrm>
        </p:spPr>
        <p:txBody>
          <a:bodyPr>
            <a:noAutofit/>
          </a:bodyPr>
          <a:lstStyle/>
          <a:p>
            <a:r>
              <a:rPr lang="en-US" sz="2400" dirty="0"/>
              <a:t>The arithmetic approach is the simplest of the three approaches and is based on the assumption that as production doubles, the per unit production time declines by a constant percentage, often referred to as the learning rate</a:t>
            </a:r>
            <a:r>
              <a:rPr lang="en-US" sz="2400" dirty="0" smtClean="0"/>
              <a:t>.</a:t>
            </a:r>
            <a:endParaRPr lang="en-US" sz="2400" dirty="0" smtClean="0"/>
          </a:p>
        </p:txBody>
      </p:sp>
      <p:sp>
        <p:nvSpPr>
          <p:cNvPr id="5" name="Slide Number Placeholder 4"/>
          <p:cNvSpPr>
            <a:spLocks noGrp="1"/>
          </p:cNvSpPr>
          <p:nvPr>
            <p:ph type="sldNum" sz="quarter" idx="12"/>
          </p:nvPr>
        </p:nvSpPr>
        <p:spPr>
          <a:xfrm>
            <a:off x="8762999" y="6553200"/>
            <a:ext cx="358391" cy="288890"/>
          </a:xfrm>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a:xfrm>
            <a:off x="609600" y="6553200"/>
            <a:ext cx="7010400" cy="288890"/>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081" y="3220496"/>
            <a:ext cx="7683500" cy="2993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50362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a:t>The Logarithmic Approach</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The </a:t>
            </a:r>
            <a:r>
              <a:rPr lang="en-US" sz="2400" dirty="0"/>
              <a:t>logarithmic approach uses the following formula to determine the number of direct labor hours required to produce the nth unit:</a:t>
            </a:r>
          </a:p>
          <a:p>
            <a:r>
              <a:rPr lang="en-US" sz="2400" dirty="0" err="1" smtClean="0"/>
              <a:t>Tn</a:t>
            </a:r>
            <a:r>
              <a:rPr lang="en-US" sz="2400" dirty="0" smtClean="0"/>
              <a:t> </a:t>
            </a:r>
            <a:r>
              <a:rPr lang="en-US" sz="2400" dirty="0"/>
              <a:t>= T1 x </a:t>
            </a:r>
            <a:r>
              <a:rPr lang="en-US" sz="2400" dirty="0" err="1"/>
              <a:t>nb</a:t>
            </a:r>
            <a:r>
              <a:rPr lang="en-US" sz="2400" dirty="0"/>
              <a:t>		where,</a:t>
            </a:r>
          </a:p>
          <a:p>
            <a:r>
              <a:rPr lang="en-US" sz="2400" dirty="0" err="1" smtClean="0"/>
              <a:t>Tn</a:t>
            </a:r>
            <a:r>
              <a:rPr lang="en-US" sz="2400" dirty="0" smtClean="0"/>
              <a:t> </a:t>
            </a:r>
            <a:r>
              <a:rPr lang="en-US" sz="2400" dirty="0"/>
              <a:t>= the time required to produce the nth unit</a:t>
            </a:r>
          </a:p>
          <a:p>
            <a:r>
              <a:rPr lang="en-US" sz="2400" dirty="0" smtClean="0"/>
              <a:t>T1 </a:t>
            </a:r>
            <a:r>
              <a:rPr lang="en-US" sz="2400" dirty="0"/>
              <a:t>= the time required to produce the first unit</a:t>
            </a:r>
          </a:p>
          <a:p>
            <a:r>
              <a:rPr lang="en-US" sz="2400" dirty="0" smtClean="0"/>
              <a:t>b </a:t>
            </a:r>
            <a:r>
              <a:rPr lang="en-US" sz="2400" dirty="0"/>
              <a:t>= ln (learning rate)/ln (2), where “ln” stands for natural logarithm</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4596961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E.1</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Trinity </a:t>
            </a:r>
            <a:r>
              <a:rPr lang="en-US" sz="2400" dirty="0"/>
              <a:t>Hospital just completed its first kidney transplant, a procedure that took 40 hours. During the month of May the hospital has four more kidney transplants scheduled. Based on other similar procedures that the hospital has conducted, the hospital estimates that it has an 85% learning rate. Estimate the time it will take to complete:</a:t>
            </a:r>
          </a:p>
          <a:p>
            <a:pPr marL="857250" lvl="1" indent="-457200">
              <a:buFont typeface="+mj-lt"/>
              <a:buAutoNum type="alphaLcParenR"/>
            </a:pPr>
            <a:r>
              <a:rPr lang="en-US" sz="2000" dirty="0" smtClean="0"/>
              <a:t>The </a:t>
            </a:r>
            <a:r>
              <a:rPr lang="en-US" sz="2000" dirty="0"/>
              <a:t>third transplant</a:t>
            </a:r>
          </a:p>
          <a:p>
            <a:pPr marL="857250" lvl="1" indent="-457200">
              <a:buFont typeface="+mj-lt"/>
              <a:buAutoNum type="alphaLcParenR"/>
            </a:pPr>
            <a:r>
              <a:rPr lang="en-US" sz="2000" dirty="0" smtClean="0"/>
              <a:t>The </a:t>
            </a:r>
            <a:r>
              <a:rPr lang="en-US" sz="2000" dirty="0"/>
              <a:t>fifth transplant</a:t>
            </a:r>
          </a:p>
          <a:p>
            <a:pPr marL="857250" lvl="1" indent="-457200">
              <a:buFont typeface="+mj-lt"/>
              <a:buAutoNum type="alphaLcParenR"/>
            </a:pPr>
            <a:r>
              <a:rPr lang="en-US" sz="2000" dirty="0" smtClean="0"/>
              <a:t>The </a:t>
            </a:r>
            <a:r>
              <a:rPr lang="en-US" sz="2000" dirty="0"/>
              <a:t>total time required for all five </a:t>
            </a:r>
            <a:r>
              <a:rPr lang="en-US" sz="2000" dirty="0" smtClean="0"/>
              <a:t>transplants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0425220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8761</TotalTime>
  <Words>1506</Words>
  <Application>Microsoft Office PowerPoint</Application>
  <PresentationFormat>On-screen Show (4:3)</PresentationFormat>
  <Paragraphs>127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VenkataramanTheme</vt:lpstr>
      <vt:lpstr>PowerPoint Presentation</vt:lpstr>
      <vt:lpstr>Module E: Learning Curves</vt:lpstr>
      <vt:lpstr>Learning Objectives</vt:lpstr>
      <vt:lpstr>Boeing: Relying on Learning Curves for Cost Analysis and Pricing</vt:lpstr>
      <vt:lpstr>What  Are Learning Curves?</vt:lpstr>
      <vt:lpstr> Applications of Learning Curves</vt:lpstr>
      <vt:lpstr>Approaches to Solving Learning Curve Problems (Arithmetic Approach)</vt:lpstr>
      <vt:lpstr>The Logarithmic Approach</vt:lpstr>
      <vt:lpstr>Example E.1</vt:lpstr>
      <vt:lpstr>Example E.1 (Cont’d)</vt:lpstr>
      <vt:lpstr>Use of Table of Learning Curve Coefficient Values</vt:lpstr>
      <vt:lpstr>Use of Table of Learning Curve Coefficient Values (Cont’d)</vt:lpstr>
      <vt:lpstr>Example E.2</vt:lpstr>
      <vt:lpstr>Example E.2 (Cont’d)</vt:lpstr>
      <vt:lpstr> Considerations for Employing Learning Curves</vt:lpstr>
      <vt:lpstr>Learning Curves in Cost Estimation</vt:lpstr>
      <vt:lpstr>Example E.3</vt:lpstr>
      <vt:lpstr>Example E.3 (Cont’d)</vt:lpstr>
      <vt:lpstr>Limitations of Learning Curves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376</cp:revision>
  <dcterms:created xsi:type="dcterms:W3CDTF">2006-08-16T00:00:00Z</dcterms:created>
  <dcterms:modified xsi:type="dcterms:W3CDTF">2017-01-09T12:47:04Z</dcterms:modified>
</cp:coreProperties>
</file>